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omfortaa Medium"/>
      <p:regular r:id="rId33"/>
      <p:bold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F248EB-7FAA-49F6-940C-C6633AFA2E77}">
  <a:tblStyle styleId="{ABF248EB-7FAA-49F6-940C-C6633AFA2E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mfortaaMedium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6.xml"/><Relationship Id="rId34" Type="http://schemas.openxmlformats.org/officeDocument/2006/relationships/font" Target="fonts/Comfortaa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omforta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610d51aa1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610d51aa1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6018e4c9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6018e4c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6018e4c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6018e4c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018e4c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6018e4c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018e4c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018e4c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6018e4c9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6018e4c9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6018e4c9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6018e4c9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610d51aa1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610d51aa1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610d51aa1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610d51aa1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6018e4c9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6018e4c9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6018e4c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6018e4c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018e4c9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018e4c9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6018e4c9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6018e4c9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6018e4c9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6018e4c9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6018e4c9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6018e4c9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6018e4c9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6018e4c9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018e4c9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018e4c9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6018e4c9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6018e4c9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6018e4c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6018e4c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6018e4c9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6018e4c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6018e4c9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6018e4c9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6018e4c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6018e4c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6018e4c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6018e4c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6018e4c9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6018e4c9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610d51aa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610d51aa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86200"/>
            <a:ext cx="8520600" cy="9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Medium"/>
                <a:ea typeface="Comfortaa Medium"/>
                <a:cs typeface="Comfortaa Medium"/>
                <a:sym typeface="Comfortaa Medium"/>
              </a:rPr>
              <a:t>Wireline Log Analysis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High Correlation Between:</a:t>
            </a:r>
            <a:endParaRPr sz="1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Medium Resistivity &amp; Deep Resistivity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Shallow Resistivity &amp; Deep Resistivity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Gamma Ray &amp; Thorium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Gamma Ray &amp; Uranium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Neutron Porosity &amp; Compressional Sonic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Neutron Porosity &amp; Shear Sonic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Correlation Between Readings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Sensor Readings VS Depth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3051" l="0" r="20666" t="4484"/>
          <a:stretch/>
        </p:blipFill>
        <p:spPr>
          <a:xfrm>
            <a:off x="5338224" y="299325"/>
            <a:ext cx="3494077" cy="48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71240" l="78624" r="0" t="6243"/>
          <a:stretch/>
        </p:blipFill>
        <p:spPr>
          <a:xfrm>
            <a:off x="3864463" y="1685263"/>
            <a:ext cx="1415074" cy="17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3223775"/>
            <a:ext cx="50265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Fluctuations at deep points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readings tend to decrease with depth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Depth is factor affecting the readings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Lithology changes rapidly at lower levels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 Means Of Gamma Rays And Neutron Porosity Test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338750"/>
            <a:ext cx="8520600" cy="3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Null hypothesis: both means of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gamma rays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neutron porosity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aren’t significantly different in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shale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sandstone</a:t>
            </a:r>
            <a:endParaRPr b="1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Alternative hypothesis: both the means of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gamma rays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neutron porosity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are significantly different in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shale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sandstone</a:t>
            </a:r>
            <a:endParaRPr b="1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2 Sample t-test: P &lt; 0.05 →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Null Hypothesis is Rejected</a:t>
            </a:r>
            <a:endParaRPr b="1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Tested on different datasets with same result: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Alternative Hypothesis is accepted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Q5: Lithology Prediction</a:t>
            </a:r>
            <a:endParaRPr/>
          </a:p>
        </p:txBody>
      </p:sp>
      <p:graphicFrame>
        <p:nvGraphicFramePr>
          <p:cNvPr id="135" name="Google Shape;135;p25"/>
          <p:cNvGraphicFramePr/>
          <p:nvPr/>
        </p:nvGraphicFramePr>
        <p:xfrm>
          <a:off x="1516425" y="217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{ABF248EB-7FAA-49F6-940C-C6633AFA2E77}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Model</a:t>
                      </a:r>
                      <a:endParaRPr>
                        <a:solidFill>
                          <a:srgbClr val="FFFFFF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Logistic Regression</a:t>
                      </a:r>
                      <a:endParaRPr>
                        <a:solidFill>
                          <a:srgbClr val="FFFFFF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0.86</a:t>
                      </a:r>
                      <a:endParaRPr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SVC</a:t>
                      </a:r>
                      <a:endParaRPr>
                        <a:solidFill>
                          <a:srgbClr val="FFFFFF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0.95</a:t>
                      </a:r>
                      <a:endParaRPr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Random Forest</a:t>
                      </a:r>
                      <a:endParaRPr>
                        <a:solidFill>
                          <a:srgbClr val="FFFFFF"/>
                        </a:solidFill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0.96</a:t>
                      </a:r>
                      <a:endParaRPr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Q6: Lithology Clustering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50" y="1170125"/>
            <a:ext cx="4030500" cy="30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25" y="1170125"/>
            <a:ext cx="3883270" cy="30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Q6: Lithology Clustering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25" y="1167625"/>
            <a:ext cx="39528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413" y="1821900"/>
            <a:ext cx="4939174" cy="3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Q7: Feature Selection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163" y="1352450"/>
            <a:ext cx="5691676" cy="32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Q7: Feature Selection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55187" l="3623" r="0" t="0"/>
          <a:stretch/>
        </p:blipFill>
        <p:spPr>
          <a:xfrm>
            <a:off x="889975" y="1147750"/>
            <a:ext cx="7364050" cy="34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Q7: Feature Selection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3623" r="0" t="44870"/>
          <a:stretch/>
        </p:blipFill>
        <p:spPr>
          <a:xfrm>
            <a:off x="1354625" y="1017725"/>
            <a:ext cx="6434750" cy="36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5970000" cy="3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Selecting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Gamma Ray, Compressional waves sonic, Deep Resistivity, Bulk Density, Self Potential,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Photoelectric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as the only features 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Gives us an accuracy of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0.9483482910063014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Reduces the cost of logging significantly from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$75/m. 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To </a:t>
            </a:r>
            <a:r>
              <a:rPr b="1" lang="en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$30/m..</a:t>
            </a: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But this is regarding logging for lithology classification only.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Q7: Feature Selection</a:t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549" y="190449"/>
            <a:ext cx="2557550" cy="463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Wireline Logging Tool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0" y="1214175"/>
            <a:ext cx="7035975" cy="32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Q8: “Geologists say that geology is not random, however, petroleum engineers say that it is random based on their experience”  Test the hypothesis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494950"/>
            <a:ext cx="41703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Null hypothesis: wells close to each other have the same distribution of lithology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Alternative hypothesis: wells lithology is not the same regardless of how close they are to each other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Kolmogorov Smirnov test on each two: Failed to reject the Null hypothesis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25" y="1302100"/>
            <a:ext cx="4357300" cy="36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Q9: Anomalies And Information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75" y="1226975"/>
            <a:ext cx="7398649" cy="33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Q9: Anomalies And Information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7" y="1236450"/>
            <a:ext cx="8084825" cy="34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750" y="11038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Q9: Anomalies And Information</a:t>
            </a: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626750" y="2210200"/>
            <a:ext cx="3864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High resistivity → doesn’t contain water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Low gamma ray → may be sandstone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-"/>
            </a:pPr>
            <a:r>
              <a:rPr lang="en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High Neutron Porosity → not solid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Q10: Where Is The Oil?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49600" y="1810800"/>
            <a:ext cx="74289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Exists in sandstone (for it porosity)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Has low gamma rays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Has high resistivity</a:t>
            </a:r>
            <a:endParaRPr sz="1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 Medium"/>
              <a:buChar char="●"/>
            </a:pPr>
            <a:r>
              <a:rPr lang="en"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Has a crossover between neutron porosity and bulk density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48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1866300" y="1880400"/>
            <a:ext cx="54114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Thank You</a:t>
            </a:r>
            <a:endParaRPr sz="8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Logging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56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Oil wells are not </a:t>
            </a:r>
            <a:r>
              <a:rPr lang="en">
                <a:solidFill>
                  <a:schemeClr val="dk1"/>
                </a:solidFill>
              </a:rPr>
              <a:t>guaranteed</a:t>
            </a:r>
            <a:r>
              <a:rPr lang="en">
                <a:solidFill>
                  <a:schemeClr val="dk1"/>
                </a:solidFill>
              </a:rPr>
              <a:t> to have oil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Single well costs $5 millions for drilling and casing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Well logging is the </a:t>
            </a:r>
            <a:r>
              <a:rPr lang="en">
                <a:solidFill>
                  <a:schemeClr val="dk1"/>
                </a:solidFill>
              </a:rPr>
              <a:t>only</a:t>
            </a:r>
            <a:r>
              <a:rPr lang="en">
                <a:solidFill>
                  <a:schemeClr val="dk1"/>
                </a:solidFill>
              </a:rPr>
              <a:t> hope to get the $5 million 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700" y="1728075"/>
            <a:ext cx="2659200" cy="2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Columns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Wireline Logging Tools vary but mainly measure:</a:t>
            </a:r>
            <a:endParaRPr sz="19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Resistivity (ohm/m)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Neutron Porosity (m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chemeClr val="dk1"/>
                </a:solidFill>
              </a:rPr>
              <a:t>m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 = %)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Gamma Rays (API = American Petroleum Institute unit)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Self Potential (Volt)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Depth (m.)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Caliper (Inch)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Sonic Waves (us./ft.)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And many more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400" y="2795900"/>
            <a:ext cx="4036800" cy="21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25" y="880321"/>
            <a:ext cx="7950150" cy="403877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Missingness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Reading Distributions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350"/>
            <a:ext cx="454395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0" r="0" t="9698"/>
          <a:stretch/>
        </p:blipFill>
        <p:spPr>
          <a:xfrm>
            <a:off x="5071925" y="511222"/>
            <a:ext cx="3625300" cy="216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0" l="0" r="0" t="11363"/>
          <a:stretch/>
        </p:blipFill>
        <p:spPr>
          <a:xfrm>
            <a:off x="5071925" y="2870025"/>
            <a:ext cx="3625300" cy="2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02" y="152400"/>
            <a:ext cx="3386350" cy="22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Reading Distributions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0" l="0" r="7295" t="0"/>
          <a:stretch/>
        </p:blipFill>
        <p:spPr>
          <a:xfrm>
            <a:off x="2862250" y="1624325"/>
            <a:ext cx="2889075" cy="21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5">
            <a:alphaModFix/>
          </a:blip>
          <a:srcRect b="0" l="0" r="8784" t="0"/>
          <a:stretch/>
        </p:blipFill>
        <p:spPr>
          <a:xfrm>
            <a:off x="175625" y="3054950"/>
            <a:ext cx="2762400" cy="2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Correlation Between Readings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46695" l="0" r="0" t="0"/>
          <a:stretch/>
        </p:blipFill>
        <p:spPr>
          <a:xfrm>
            <a:off x="172050" y="930400"/>
            <a:ext cx="8799901" cy="342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88007"/>
          <a:stretch/>
        </p:blipFill>
        <p:spPr>
          <a:xfrm>
            <a:off x="126925" y="4312425"/>
            <a:ext cx="8890150" cy="77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53163"/>
          <a:stretch/>
        </p:blipFill>
        <p:spPr>
          <a:xfrm>
            <a:off x="100175" y="1412150"/>
            <a:ext cx="8943625" cy="30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Correlation Between Readings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